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60" r:id="rId4"/>
    <p:sldId id="262" r:id="rId5"/>
    <p:sldId id="264" r:id="rId6"/>
    <p:sldId id="261" r:id="rId7"/>
    <p:sldId id="265" r:id="rId8"/>
    <p:sldId id="276" r:id="rId9"/>
    <p:sldId id="277" r:id="rId10"/>
    <p:sldId id="266" r:id="rId11"/>
    <p:sldId id="263" r:id="rId12"/>
    <p:sldId id="268" r:id="rId13"/>
    <p:sldId id="274" r:id="rId14"/>
    <p:sldId id="267" r:id="rId15"/>
    <p:sldId id="280" r:id="rId16"/>
    <p:sldId id="259" r:id="rId17"/>
    <p:sldId id="271" r:id="rId18"/>
    <p:sldId id="270" r:id="rId19"/>
    <p:sldId id="272" r:id="rId20"/>
    <p:sldId id="273" r:id="rId21"/>
    <p:sldId id="275" r:id="rId22"/>
    <p:sldId id="279" r:id="rId23"/>
    <p:sldId id="278" r:id="rId24"/>
    <p:sldId id="25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09" autoAdjust="0"/>
    <p:restoredTop sz="97691" autoAdjust="0"/>
  </p:normalViewPr>
  <p:slideViewPr>
    <p:cSldViewPr>
      <p:cViewPr varScale="1">
        <p:scale>
          <a:sx n="72" d="100"/>
          <a:sy n="72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8BD39-8FB4-45B4-8B6A-635796973E52}" type="datetimeFigureOut">
              <a:rPr lang="en-CA" smtClean="0"/>
              <a:t>26/03/2014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FDA524-3F68-4434-AC84-73600D75AF8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279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DA524-3F68-4434-AC84-73600D75AF8E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0396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086600" cy="1470025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2946400"/>
            <a:ext cx="4432300" cy="1752600"/>
          </a:xfrm>
        </p:spPr>
        <p:txBody>
          <a:bodyPr anchor="ctr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521824"/>
            <a:ext cx="2133600" cy="259976"/>
          </a:xfrm>
        </p:spPr>
        <p:txBody>
          <a:bodyPr/>
          <a:lstStyle>
            <a:lvl1pPr algn="r">
              <a:defRPr/>
            </a:lvl1pPr>
          </a:lstStyle>
          <a:p>
            <a:fld id="{303BA944-34E9-4772-9F61-B50B48F7511E}" type="datetimeFigureOut">
              <a:rPr lang="en-CA" smtClean="0"/>
              <a:t>26/03/2014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1824"/>
            <a:ext cx="2895600" cy="259976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293224"/>
            <a:ext cx="609600" cy="259976"/>
          </a:xfrm>
        </p:spPr>
        <p:txBody>
          <a:bodyPr/>
          <a:lstStyle>
            <a:lvl1pPr algn="ctr">
              <a:defRPr/>
            </a:lvl1pPr>
          </a:lstStyle>
          <a:p>
            <a:fld id="{F5FF4078-DFB5-459B-ADEA-C62EBE6AABB0}" type="slidenum">
              <a:rPr lang="en-CA" smtClean="0"/>
              <a:t>‹#›</a:t>
            </a:fld>
            <a:endParaRPr lang="en-CA"/>
          </a:p>
        </p:txBody>
      </p:sp>
      <p:grpSp>
        <p:nvGrpSpPr>
          <p:cNvPr id="7" name="Group 6"/>
          <p:cNvGrpSpPr/>
          <p:nvPr/>
        </p:nvGrpSpPr>
        <p:grpSpPr>
          <a:xfrm>
            <a:off x="685798" y="0"/>
            <a:ext cx="8001004" cy="7950200"/>
            <a:chOff x="685798" y="0"/>
            <a:chExt cx="8001004" cy="7950200"/>
          </a:xfrm>
        </p:grpSpPr>
        <p:sp>
          <p:nvSpPr>
            <p:cNvPr id="8" name="Pie 7"/>
            <p:cNvSpPr/>
            <p:nvPr/>
          </p:nvSpPr>
          <p:spPr>
            <a:xfrm flipH="1" flipV="1">
              <a:off x="1257300" y="5778500"/>
              <a:ext cx="2171700" cy="2171700"/>
            </a:xfrm>
            <a:prstGeom prst="pie">
              <a:avLst>
                <a:gd name="adj1" fmla="val 0"/>
                <a:gd name="adj2" fmla="val 10800000"/>
              </a:avLst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9" name="Group 52"/>
            <p:cNvGrpSpPr/>
            <p:nvPr/>
          </p:nvGrpSpPr>
          <p:grpSpPr>
            <a:xfrm>
              <a:off x="685798" y="0"/>
              <a:ext cx="8001004" cy="6855714"/>
              <a:chOff x="685798" y="0"/>
              <a:chExt cx="8001004" cy="6855714"/>
            </a:xfrm>
          </p:grpSpPr>
          <p:sp>
            <p:nvSpPr>
              <p:cNvPr id="10" name="Freeform 9"/>
              <p:cNvSpPr/>
              <p:nvPr/>
            </p:nvSpPr>
            <p:spPr>
              <a:xfrm>
                <a:off x="685798" y="5880101"/>
                <a:ext cx="1143001" cy="975613"/>
              </a:xfrm>
              <a:custGeom>
                <a:avLst/>
                <a:gdLst>
                  <a:gd name="connsiteX0" fmla="*/ 0 w 1143000"/>
                  <a:gd name="connsiteY0" fmla="*/ 571500 h 1143000"/>
                  <a:gd name="connsiteX1" fmla="*/ 167389 w 1143000"/>
                  <a:gd name="connsiteY1" fmla="*/ 167389 h 1143000"/>
                  <a:gd name="connsiteX2" fmla="*/ 571501 w 1143000"/>
                  <a:gd name="connsiteY2" fmla="*/ 1 h 1143000"/>
                  <a:gd name="connsiteX3" fmla="*/ 975612 w 1143000"/>
                  <a:gd name="connsiteY3" fmla="*/ 167390 h 1143000"/>
                  <a:gd name="connsiteX4" fmla="*/ 1143000 w 1143000"/>
                  <a:gd name="connsiteY4" fmla="*/ 571502 h 1143000"/>
                  <a:gd name="connsiteX5" fmla="*/ 975611 w 1143000"/>
                  <a:gd name="connsiteY5" fmla="*/ 975614 h 1143000"/>
                  <a:gd name="connsiteX6" fmla="*/ 571499 w 1143000"/>
                  <a:gd name="connsiteY6" fmla="*/ 1143002 h 1143000"/>
                  <a:gd name="connsiteX7" fmla="*/ 167387 w 1143000"/>
                  <a:gd name="connsiteY7" fmla="*/ 975613 h 1143000"/>
                  <a:gd name="connsiteX8" fmla="*/ -1 w 1143000"/>
                  <a:gd name="connsiteY8" fmla="*/ 571501 h 1143000"/>
                  <a:gd name="connsiteX9" fmla="*/ 0 w 1143000"/>
                  <a:gd name="connsiteY9" fmla="*/ 571500 h 1143000"/>
                  <a:gd name="connsiteX0" fmla="*/ 1 w 1143001"/>
                  <a:gd name="connsiteY0" fmla="*/ 571499 h 1042965"/>
                  <a:gd name="connsiteX1" fmla="*/ 167390 w 1143001"/>
                  <a:gd name="connsiteY1" fmla="*/ 167388 h 1042965"/>
                  <a:gd name="connsiteX2" fmla="*/ 571502 w 1143001"/>
                  <a:gd name="connsiteY2" fmla="*/ 0 h 1042965"/>
                  <a:gd name="connsiteX3" fmla="*/ 975613 w 1143001"/>
                  <a:gd name="connsiteY3" fmla="*/ 167389 h 1042965"/>
                  <a:gd name="connsiteX4" fmla="*/ 1143001 w 1143001"/>
                  <a:gd name="connsiteY4" fmla="*/ 571501 h 1042965"/>
                  <a:gd name="connsiteX5" fmla="*/ 975612 w 1143001"/>
                  <a:gd name="connsiteY5" fmla="*/ 975613 h 1042965"/>
                  <a:gd name="connsiteX6" fmla="*/ 167388 w 1143001"/>
                  <a:gd name="connsiteY6" fmla="*/ 975612 h 1042965"/>
                  <a:gd name="connsiteX7" fmla="*/ 0 w 1143001"/>
                  <a:gd name="connsiteY7" fmla="*/ 571500 h 1042965"/>
                  <a:gd name="connsiteX8" fmla="*/ 1 w 1143001"/>
                  <a:gd name="connsiteY8" fmla="*/ 571499 h 1042965"/>
                  <a:gd name="connsiteX0" fmla="*/ 1 w 1143001"/>
                  <a:gd name="connsiteY0" fmla="*/ 571499 h 975613"/>
                  <a:gd name="connsiteX1" fmla="*/ 167390 w 1143001"/>
                  <a:gd name="connsiteY1" fmla="*/ 167388 h 975613"/>
                  <a:gd name="connsiteX2" fmla="*/ 571502 w 1143001"/>
                  <a:gd name="connsiteY2" fmla="*/ 0 h 975613"/>
                  <a:gd name="connsiteX3" fmla="*/ 975613 w 1143001"/>
                  <a:gd name="connsiteY3" fmla="*/ 167389 h 975613"/>
                  <a:gd name="connsiteX4" fmla="*/ 1143001 w 1143001"/>
                  <a:gd name="connsiteY4" fmla="*/ 571501 h 975613"/>
                  <a:gd name="connsiteX5" fmla="*/ 975612 w 1143001"/>
                  <a:gd name="connsiteY5" fmla="*/ 975613 h 975613"/>
                  <a:gd name="connsiteX6" fmla="*/ 167388 w 1143001"/>
                  <a:gd name="connsiteY6" fmla="*/ 975612 h 975613"/>
                  <a:gd name="connsiteX7" fmla="*/ 0 w 1143001"/>
                  <a:gd name="connsiteY7" fmla="*/ 571500 h 975613"/>
                  <a:gd name="connsiteX8" fmla="*/ 1 w 1143001"/>
                  <a:gd name="connsiteY8" fmla="*/ 571499 h 975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1" h="975613">
                    <a:moveTo>
                      <a:pt x="1" y="571499"/>
                    </a:moveTo>
                    <a:cubicBezTo>
                      <a:pt x="1" y="419928"/>
                      <a:pt x="60213" y="274564"/>
                      <a:pt x="167390" y="167388"/>
                    </a:cubicBezTo>
                    <a:cubicBezTo>
                      <a:pt x="274567" y="60211"/>
                      <a:pt x="419931" y="0"/>
                      <a:pt x="571502" y="0"/>
                    </a:cubicBezTo>
                    <a:cubicBezTo>
                      <a:pt x="723073" y="0"/>
                      <a:pt x="868437" y="60212"/>
                      <a:pt x="975613" y="167389"/>
                    </a:cubicBezTo>
                    <a:cubicBezTo>
                      <a:pt x="1082790" y="274566"/>
                      <a:pt x="1143001" y="419930"/>
                      <a:pt x="1143001" y="571501"/>
                    </a:cubicBezTo>
                    <a:cubicBezTo>
                      <a:pt x="1143001" y="723072"/>
                      <a:pt x="1138214" y="908261"/>
                      <a:pt x="975612" y="975613"/>
                    </a:cubicBezTo>
                    <a:lnTo>
                      <a:pt x="167388" y="975612"/>
                    </a:lnTo>
                    <a:cubicBezTo>
                      <a:pt x="60211" y="868435"/>
                      <a:pt x="0" y="723071"/>
                      <a:pt x="0" y="571500"/>
                    </a:cubicBezTo>
                    <a:lnTo>
                      <a:pt x="1" y="57149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590800" y="5181600"/>
                <a:ext cx="914400" cy="914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838200" y="5791200"/>
                <a:ext cx="457200" cy="457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362200" y="5943600"/>
                <a:ext cx="762000" cy="762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76400" y="5626100"/>
                <a:ext cx="457200" cy="457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81200" y="5334000"/>
                <a:ext cx="355600" cy="3556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943100" y="5562600"/>
                <a:ext cx="431800" cy="4318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362200" y="5029200"/>
                <a:ext cx="762000" cy="762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3009900" y="4419600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971800" y="4648200"/>
                <a:ext cx="431800" cy="4318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314700" y="4724400"/>
                <a:ext cx="203200" cy="203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619500" y="5029200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384300" y="54864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505200" y="5257800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295400" y="56642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447800" y="5511800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600200" y="54864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3352800" y="5943600"/>
                <a:ext cx="533400" cy="533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>
              <a:xfrm flipV="1">
                <a:off x="5486400" y="0"/>
                <a:ext cx="1143001" cy="975613"/>
              </a:xfrm>
              <a:custGeom>
                <a:avLst/>
                <a:gdLst>
                  <a:gd name="connsiteX0" fmla="*/ 0 w 1143000"/>
                  <a:gd name="connsiteY0" fmla="*/ 571500 h 1143000"/>
                  <a:gd name="connsiteX1" fmla="*/ 167389 w 1143000"/>
                  <a:gd name="connsiteY1" fmla="*/ 167389 h 1143000"/>
                  <a:gd name="connsiteX2" fmla="*/ 571501 w 1143000"/>
                  <a:gd name="connsiteY2" fmla="*/ 1 h 1143000"/>
                  <a:gd name="connsiteX3" fmla="*/ 975612 w 1143000"/>
                  <a:gd name="connsiteY3" fmla="*/ 167390 h 1143000"/>
                  <a:gd name="connsiteX4" fmla="*/ 1143000 w 1143000"/>
                  <a:gd name="connsiteY4" fmla="*/ 571502 h 1143000"/>
                  <a:gd name="connsiteX5" fmla="*/ 975611 w 1143000"/>
                  <a:gd name="connsiteY5" fmla="*/ 975614 h 1143000"/>
                  <a:gd name="connsiteX6" fmla="*/ 571499 w 1143000"/>
                  <a:gd name="connsiteY6" fmla="*/ 1143002 h 1143000"/>
                  <a:gd name="connsiteX7" fmla="*/ 167387 w 1143000"/>
                  <a:gd name="connsiteY7" fmla="*/ 975613 h 1143000"/>
                  <a:gd name="connsiteX8" fmla="*/ -1 w 1143000"/>
                  <a:gd name="connsiteY8" fmla="*/ 571501 h 1143000"/>
                  <a:gd name="connsiteX9" fmla="*/ 0 w 1143000"/>
                  <a:gd name="connsiteY9" fmla="*/ 571500 h 1143000"/>
                  <a:gd name="connsiteX0" fmla="*/ 1 w 1143001"/>
                  <a:gd name="connsiteY0" fmla="*/ 571499 h 1042965"/>
                  <a:gd name="connsiteX1" fmla="*/ 167390 w 1143001"/>
                  <a:gd name="connsiteY1" fmla="*/ 167388 h 1042965"/>
                  <a:gd name="connsiteX2" fmla="*/ 571502 w 1143001"/>
                  <a:gd name="connsiteY2" fmla="*/ 0 h 1042965"/>
                  <a:gd name="connsiteX3" fmla="*/ 975613 w 1143001"/>
                  <a:gd name="connsiteY3" fmla="*/ 167389 h 1042965"/>
                  <a:gd name="connsiteX4" fmla="*/ 1143001 w 1143001"/>
                  <a:gd name="connsiteY4" fmla="*/ 571501 h 1042965"/>
                  <a:gd name="connsiteX5" fmla="*/ 975612 w 1143001"/>
                  <a:gd name="connsiteY5" fmla="*/ 975613 h 1042965"/>
                  <a:gd name="connsiteX6" fmla="*/ 167388 w 1143001"/>
                  <a:gd name="connsiteY6" fmla="*/ 975612 h 1042965"/>
                  <a:gd name="connsiteX7" fmla="*/ 0 w 1143001"/>
                  <a:gd name="connsiteY7" fmla="*/ 571500 h 1042965"/>
                  <a:gd name="connsiteX8" fmla="*/ 1 w 1143001"/>
                  <a:gd name="connsiteY8" fmla="*/ 571499 h 1042965"/>
                  <a:gd name="connsiteX0" fmla="*/ 1 w 1143001"/>
                  <a:gd name="connsiteY0" fmla="*/ 571499 h 975613"/>
                  <a:gd name="connsiteX1" fmla="*/ 167390 w 1143001"/>
                  <a:gd name="connsiteY1" fmla="*/ 167388 h 975613"/>
                  <a:gd name="connsiteX2" fmla="*/ 571502 w 1143001"/>
                  <a:gd name="connsiteY2" fmla="*/ 0 h 975613"/>
                  <a:gd name="connsiteX3" fmla="*/ 975613 w 1143001"/>
                  <a:gd name="connsiteY3" fmla="*/ 167389 h 975613"/>
                  <a:gd name="connsiteX4" fmla="*/ 1143001 w 1143001"/>
                  <a:gd name="connsiteY4" fmla="*/ 571501 h 975613"/>
                  <a:gd name="connsiteX5" fmla="*/ 975612 w 1143001"/>
                  <a:gd name="connsiteY5" fmla="*/ 975613 h 975613"/>
                  <a:gd name="connsiteX6" fmla="*/ 167388 w 1143001"/>
                  <a:gd name="connsiteY6" fmla="*/ 975612 h 975613"/>
                  <a:gd name="connsiteX7" fmla="*/ 0 w 1143001"/>
                  <a:gd name="connsiteY7" fmla="*/ 571500 h 975613"/>
                  <a:gd name="connsiteX8" fmla="*/ 1 w 1143001"/>
                  <a:gd name="connsiteY8" fmla="*/ 571499 h 975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1" h="975613">
                    <a:moveTo>
                      <a:pt x="1" y="571499"/>
                    </a:moveTo>
                    <a:cubicBezTo>
                      <a:pt x="1" y="419928"/>
                      <a:pt x="60213" y="274564"/>
                      <a:pt x="167390" y="167388"/>
                    </a:cubicBezTo>
                    <a:cubicBezTo>
                      <a:pt x="274567" y="60211"/>
                      <a:pt x="419931" y="0"/>
                      <a:pt x="571502" y="0"/>
                    </a:cubicBezTo>
                    <a:cubicBezTo>
                      <a:pt x="723073" y="0"/>
                      <a:pt x="868437" y="60212"/>
                      <a:pt x="975613" y="167389"/>
                    </a:cubicBezTo>
                    <a:cubicBezTo>
                      <a:pt x="1082790" y="274566"/>
                      <a:pt x="1143001" y="419930"/>
                      <a:pt x="1143001" y="571501"/>
                    </a:cubicBezTo>
                    <a:cubicBezTo>
                      <a:pt x="1143001" y="723072"/>
                      <a:pt x="1138214" y="908261"/>
                      <a:pt x="975612" y="975613"/>
                    </a:cubicBezTo>
                    <a:lnTo>
                      <a:pt x="167388" y="975612"/>
                    </a:lnTo>
                    <a:cubicBezTo>
                      <a:pt x="60211" y="868435"/>
                      <a:pt x="0" y="723071"/>
                      <a:pt x="0" y="571500"/>
                    </a:cubicBezTo>
                    <a:lnTo>
                      <a:pt x="1" y="57149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9" name="Oval 28"/>
              <p:cNvSpPr/>
              <p:nvPr/>
            </p:nvSpPr>
            <p:spPr>
              <a:xfrm flipV="1">
                <a:off x="7391402" y="759714"/>
                <a:ext cx="914400" cy="9144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0" name="Oval 29"/>
              <p:cNvSpPr/>
              <p:nvPr/>
            </p:nvSpPr>
            <p:spPr>
              <a:xfrm flipV="1">
                <a:off x="5638802" y="607314"/>
                <a:ext cx="457200" cy="457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 flipV="1">
                <a:off x="7162802" y="150114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 flipV="1">
                <a:off x="6477002" y="772414"/>
                <a:ext cx="457200" cy="457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>
              <a:xfrm flipV="1">
                <a:off x="6781802" y="1166114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4" name="Oval 33"/>
              <p:cNvSpPr/>
              <p:nvPr/>
            </p:nvSpPr>
            <p:spPr>
              <a:xfrm flipV="1">
                <a:off x="6743702" y="861314"/>
                <a:ext cx="431800" cy="4318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5" name="Oval 34"/>
              <p:cNvSpPr/>
              <p:nvPr/>
            </p:nvSpPr>
            <p:spPr>
              <a:xfrm flipV="1">
                <a:off x="7162802" y="1064514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>
              <a:xfrm flipV="1">
                <a:off x="7810502" y="2080514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7" name="Oval 36"/>
              <p:cNvSpPr/>
              <p:nvPr/>
            </p:nvSpPr>
            <p:spPr>
              <a:xfrm flipV="1">
                <a:off x="7772402" y="1775714"/>
                <a:ext cx="431800" cy="4318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8" name="Oval 37"/>
              <p:cNvSpPr/>
              <p:nvPr/>
            </p:nvSpPr>
            <p:spPr>
              <a:xfrm flipV="1">
                <a:off x="8115302" y="1928114"/>
                <a:ext cx="203200" cy="203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 flipV="1">
                <a:off x="8420102" y="1623314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0" name="Oval 39"/>
              <p:cNvSpPr/>
              <p:nvPr/>
            </p:nvSpPr>
            <p:spPr>
              <a:xfrm flipV="1">
                <a:off x="6184902" y="1242314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1" name="Oval 40"/>
              <p:cNvSpPr/>
              <p:nvPr/>
            </p:nvSpPr>
            <p:spPr>
              <a:xfrm flipV="1">
                <a:off x="8305802" y="1394714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2" name="Oval 41"/>
              <p:cNvSpPr/>
              <p:nvPr/>
            </p:nvSpPr>
            <p:spPr>
              <a:xfrm flipV="1">
                <a:off x="6096002" y="1064514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3" name="Oval 42"/>
              <p:cNvSpPr/>
              <p:nvPr/>
            </p:nvSpPr>
            <p:spPr>
              <a:xfrm flipV="1">
                <a:off x="6248402" y="1216914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4" name="Oval 43"/>
              <p:cNvSpPr/>
              <p:nvPr/>
            </p:nvSpPr>
            <p:spPr>
              <a:xfrm flipV="1">
                <a:off x="6400802" y="1242314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5" name="Oval 44"/>
              <p:cNvSpPr/>
              <p:nvPr/>
            </p:nvSpPr>
            <p:spPr>
              <a:xfrm flipV="1">
                <a:off x="8153402" y="378714"/>
                <a:ext cx="533400" cy="533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46" name="Oval 45"/>
          <p:cNvSpPr/>
          <p:nvPr/>
        </p:nvSpPr>
        <p:spPr>
          <a:xfrm>
            <a:off x="8636000" y="658905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8788400" y="6589059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8940800" y="658905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BA944-34E9-4772-9F61-B50B48F7511E}" type="datetimeFigureOut">
              <a:rPr lang="en-CA" smtClean="0"/>
              <a:t>26/03/2014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4078-DFB5-459B-ADEA-C62EBE6AABB0}" type="slidenum">
              <a:rPr lang="en-CA" smtClean="0"/>
              <a:t>‹#›</a:t>
            </a:fld>
            <a:endParaRPr lang="en-CA"/>
          </a:p>
        </p:txBody>
      </p:sp>
      <p:grpSp>
        <p:nvGrpSpPr>
          <p:cNvPr id="22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4" name="Picture Placeholder 2"/>
          <p:cNvSpPr>
            <a:spLocks noGrp="1"/>
          </p:cNvSpPr>
          <p:nvPr>
            <p:ph type="pic" idx="1"/>
          </p:nvPr>
        </p:nvSpPr>
        <p:spPr>
          <a:xfrm>
            <a:off x="5638800" y="838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5" name="Picture Placeholder 2"/>
          <p:cNvSpPr>
            <a:spLocks noGrp="1"/>
          </p:cNvSpPr>
          <p:nvPr>
            <p:ph type="pic" idx="13"/>
          </p:nvPr>
        </p:nvSpPr>
        <p:spPr>
          <a:xfrm>
            <a:off x="3810000" y="2362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BA944-34E9-4772-9F61-B50B48F7511E}" type="datetimeFigureOut">
              <a:rPr lang="en-CA" smtClean="0"/>
              <a:t>26/03/2014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4078-DFB5-459B-ADEA-C62EBE6AABB0}" type="slidenum">
              <a:rPr lang="en-CA" smtClean="0"/>
              <a:t>‹#›</a:t>
            </a:fld>
            <a:endParaRPr lang="en-CA"/>
          </a:p>
        </p:txBody>
      </p:sp>
      <p:grpSp>
        <p:nvGrpSpPr>
          <p:cNvPr id="3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2" name="Picture Placeholder 2"/>
          <p:cNvSpPr>
            <a:spLocks noGrp="1"/>
          </p:cNvSpPr>
          <p:nvPr>
            <p:ph type="pic" idx="1"/>
          </p:nvPr>
        </p:nvSpPr>
        <p:spPr>
          <a:xfrm>
            <a:off x="5715000" y="76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3" name="Picture Placeholder 2"/>
          <p:cNvSpPr>
            <a:spLocks noGrp="1"/>
          </p:cNvSpPr>
          <p:nvPr>
            <p:ph type="pic" idx="13"/>
          </p:nvPr>
        </p:nvSpPr>
        <p:spPr>
          <a:xfrm>
            <a:off x="3810000" y="2362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4" name="Picture Placeholder 2"/>
          <p:cNvSpPr>
            <a:spLocks noGrp="1"/>
          </p:cNvSpPr>
          <p:nvPr>
            <p:ph type="pic" idx="14"/>
          </p:nvPr>
        </p:nvSpPr>
        <p:spPr>
          <a:xfrm>
            <a:off x="2667000" y="3810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BA944-34E9-4772-9F61-B50B48F7511E}" type="datetimeFigureOut">
              <a:rPr lang="en-CA" smtClean="0"/>
              <a:t>26/03/2014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4078-DFB5-459B-ADEA-C62EBE6AABB0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BA944-34E9-4772-9F61-B50B48F7511E}" type="datetimeFigureOut">
              <a:rPr lang="en-CA" smtClean="0"/>
              <a:t>26/03/2014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4078-DFB5-459B-ADEA-C62EBE6AABB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BA944-34E9-4772-9F61-B50B48F7511E}" type="datetimeFigureOut">
              <a:rPr lang="en-CA" smtClean="0"/>
              <a:t>26/03/2014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4078-DFB5-459B-ADEA-C62EBE6AABB0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BA944-34E9-4772-9F61-B50B48F7511E}" type="datetimeFigureOut">
              <a:rPr lang="en-CA" smtClean="0"/>
              <a:t>26/03/2014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4078-DFB5-459B-ADEA-C62EBE6AABB0}" type="slidenum">
              <a:rPr lang="en-CA" smtClean="0"/>
              <a:t>‹#›</a:t>
            </a:fld>
            <a:endParaRPr lang="en-CA"/>
          </a:p>
        </p:txBody>
      </p:sp>
      <p:grpSp>
        <p:nvGrpSpPr>
          <p:cNvPr id="7" name="Group 6"/>
          <p:cNvGrpSpPr/>
          <p:nvPr/>
        </p:nvGrpSpPr>
        <p:grpSpPr>
          <a:xfrm>
            <a:off x="4592782" y="2133600"/>
            <a:ext cx="3865418" cy="4172197"/>
            <a:chOff x="0" y="0"/>
            <a:chExt cx="1600200" cy="17272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09600" y="990600"/>
            <a:ext cx="1179761" cy="1356814"/>
            <a:chOff x="266700" y="914400"/>
            <a:chExt cx="1179761" cy="1356814"/>
          </a:xfrm>
        </p:grpSpPr>
        <p:sp>
          <p:nvSpPr>
            <p:cNvPr id="23" name="Oval 22"/>
            <p:cNvSpPr/>
            <p:nvPr/>
          </p:nvSpPr>
          <p:spPr>
            <a:xfrm>
              <a:off x="555812" y="1380565"/>
              <a:ext cx="890649" cy="8906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 flipV="1">
              <a:off x="304800" y="121920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7" name="Oval 26"/>
            <p:cNvSpPr/>
            <p:nvPr/>
          </p:nvSpPr>
          <p:spPr>
            <a:xfrm flipV="1">
              <a:off x="266700" y="914400"/>
              <a:ext cx="431800" cy="4318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 flipV="1">
              <a:off x="609600" y="1066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4400" y="2590800"/>
            <a:ext cx="1905000" cy="1905000"/>
          </a:xfrm>
          <a:prstGeom prst="ellipse">
            <a:avLst/>
          </a:prstGeom>
          <a:solidFill>
            <a:schemeClr val="tx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7086600" cy="1472184"/>
          </a:xfrm>
        </p:spPr>
        <p:txBody>
          <a:bodyPr anchor="ctr" anchorCtr="0">
            <a:normAutofit/>
          </a:bodyPr>
          <a:lstStyle>
            <a:lvl1pPr algn="l">
              <a:defRPr sz="3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953" y="1752600"/>
            <a:ext cx="3429000" cy="388620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indent="-228600" algn="l" defTabSz="91440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362200"/>
            <a:ext cx="3429000" cy="388620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indent="-228600" algn="l" defTabSz="914400" rtl="0" eaLnBrk="1" latinLnBrk="0" hangingPunct="1">
              <a:buFont typeface="Wingdings" pitchFamily="2" charset="2"/>
              <a:buChar char="l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-228600" algn="l" defTabSz="914400" rtl="0" eaLnBrk="1" latinLnBrk="0" hangingPunct="1"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buFont typeface="Wingdings" pitchFamily="2" charset="2"/>
              <a:buChar char="l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indent="-228600" algn="l" defTabSz="914400" rtl="0" eaLnBrk="1" latinLnBrk="0" hangingPunct="1"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buFont typeface="Wingdings" pitchFamily="2" charset="2"/>
              <a:buChar char="l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BA944-34E9-4772-9F61-B50B48F7511E}" type="datetimeFigureOut">
              <a:rPr lang="en-CA" smtClean="0"/>
              <a:t>26/03/2014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4078-DFB5-459B-ADEA-C62EBE6AABB0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29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6200000">
            <a:off x="-870003" y="3147219"/>
            <a:ext cx="3429000" cy="639762"/>
          </a:xfrm>
          <a:prstGeom prst="rect">
            <a:avLst/>
          </a:prstGeom>
          <a:noFill/>
        </p:spPr>
        <p:txBody>
          <a:bodyPr anchor="ctr" anchorCtr="0"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marL="0" indent="0" algn="ctr">
              <a:buNone/>
              <a:defRPr sz="1800" b="0"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1755648"/>
            <a:ext cx="3200400" cy="3429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16200000">
            <a:off x="3259278" y="3756819"/>
            <a:ext cx="3429000" cy="639762"/>
          </a:xfrm>
          <a:prstGeom prst="rect">
            <a:avLst/>
          </a:prstGeom>
          <a:noFill/>
        </p:spPr>
        <p:txBody>
          <a:bodyPr anchor="ctr" anchorCtr="0"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marL="0" indent="0" algn="ctr">
              <a:buNone/>
              <a:defRPr sz="1800" b="0"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2359152"/>
            <a:ext cx="3200400" cy="3429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BA944-34E9-4772-9F61-B50B48F7511E}" type="datetimeFigureOut">
              <a:rPr lang="en-CA" smtClean="0"/>
              <a:t>26/03/2014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4078-DFB5-459B-ADEA-C62EBE6AABB0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BA944-34E9-4772-9F61-B50B48F7511E}" type="datetimeFigureOut">
              <a:rPr lang="en-CA" smtClean="0"/>
              <a:t>26/03/2014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4078-DFB5-459B-ADEA-C62EBE6AABB0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BA944-34E9-4772-9F61-B50B48F7511E}" type="datetimeFigureOut">
              <a:rPr lang="en-CA" smtClean="0"/>
              <a:t>26/03/2014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4078-DFB5-459B-ADEA-C62EBE6AABB0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4048"/>
            <a:ext cx="2130552" cy="3044952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vert="horz" lIns="91440" tIns="45720" rIns="91440" bIns="45720" rtlCol="0" anchor="b">
            <a:noAutofit/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BA944-34E9-4772-9F61-B50B48F7511E}" type="datetimeFigureOut">
              <a:rPr lang="en-CA" smtClean="0"/>
              <a:t>26/03/2014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4078-DFB5-459B-ADEA-C62EBE6AABB0}" type="slidenum">
              <a:rPr lang="en-CA" smtClean="0"/>
              <a:t>‹#›</a:t>
            </a:fld>
            <a:endParaRPr lang="en-CA"/>
          </a:p>
        </p:txBody>
      </p:sp>
      <p:grpSp>
        <p:nvGrpSpPr>
          <p:cNvPr id="23" name="Group 22"/>
          <p:cNvGrpSpPr/>
          <p:nvPr/>
        </p:nvGrpSpPr>
        <p:grpSpPr>
          <a:xfrm>
            <a:off x="4695702" y="2133600"/>
            <a:ext cx="4448298" cy="4018808"/>
            <a:chOff x="4695702" y="2133600"/>
            <a:chExt cx="4448298" cy="4018808"/>
          </a:xfrm>
        </p:grpSpPr>
        <p:sp>
          <p:nvSpPr>
            <p:cNvPr id="10" name="Oval 9"/>
            <p:cNvSpPr/>
            <p:nvPr/>
          </p:nvSpPr>
          <p:spPr>
            <a:xfrm>
              <a:off x="4695702" y="5048003"/>
              <a:ext cx="1104405" cy="110440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7065818" y="4572000"/>
              <a:ext cx="858982" cy="858982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5339938" y="4894613"/>
              <a:ext cx="1043049" cy="10430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6693725" y="3048000"/>
              <a:ext cx="1840675" cy="184067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7916883" y="2133600"/>
              <a:ext cx="858982" cy="858982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Oval 14"/>
            <p:cNvSpPr/>
            <p:nvPr/>
          </p:nvSpPr>
          <p:spPr>
            <a:xfrm>
              <a:off x="7824849" y="2685803"/>
              <a:ext cx="1043049" cy="10430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8653153" y="2869870"/>
              <a:ext cx="490847" cy="490847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6552210" y="5120244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6781800" y="5562600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6705600" y="5181600"/>
              <a:ext cx="306779" cy="30677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7073735" y="5120244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927847"/>
            <a:ext cx="4114800" cy="4114800"/>
          </a:xfr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45720" tIns="9144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175" indent="-228600" algn="l" defTabSz="914400" rtl="0" eaLnBrk="1" latinLnBrk="0" hangingPunct="1">
              <a:spcBef>
                <a:spcPts val="18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0645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89025" indent="-228600" algn="l" defTabSz="914400" rtl="0" eaLnBrk="1" latinLnBrk="0" hangingPunct="1">
              <a:spcBef>
                <a:spcPts val="18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5" name="Oval 24"/>
          <p:cNvSpPr/>
          <p:nvPr/>
        </p:nvSpPr>
        <p:spPr>
          <a:xfrm>
            <a:off x="3886200" y="5638800"/>
            <a:ext cx="304800" cy="304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645152"/>
            <a:ext cx="2514600" cy="1600200"/>
          </a:xfrm>
          <a:solidFill>
            <a:schemeClr val="tx2">
              <a:alpha val="20000"/>
            </a:schemeClr>
          </a:solidFill>
          <a:ln>
            <a:noFill/>
          </a:ln>
        </p:spPr>
        <p:txBody>
          <a:bodyPr vert="horz" lIns="0" tIns="45720" rIns="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1800"/>
              </a:spcBef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26" name="Oval 25"/>
          <p:cNvSpPr/>
          <p:nvPr/>
        </p:nvSpPr>
        <p:spPr>
          <a:xfrm>
            <a:off x="3319153" y="5147953"/>
            <a:ext cx="186047" cy="186047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225024" y="5103129"/>
            <a:ext cx="186047" cy="186047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BA944-34E9-4772-9F61-B50B48F7511E}" type="datetimeFigureOut">
              <a:rPr lang="en-CA" smtClean="0"/>
              <a:t>26/03/2014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4078-DFB5-459B-ADEA-C62EBE6AABB0}" type="slidenum">
              <a:rPr lang="en-CA" smtClean="0"/>
              <a:t>‹#›</a:t>
            </a:fld>
            <a:endParaRPr lang="en-CA"/>
          </a:p>
        </p:txBody>
      </p:sp>
      <p:grpSp>
        <p:nvGrpSpPr>
          <p:cNvPr id="22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685800"/>
            <a:ext cx="4572000" cy="45720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1901952"/>
            <a:ext cx="6629400" cy="4224528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1824"/>
            <a:ext cx="2133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BA944-34E9-4772-9F61-B50B48F7511E}" type="datetimeFigureOut">
              <a:rPr lang="en-CA" smtClean="0"/>
              <a:t>26/03/2014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1824"/>
            <a:ext cx="2895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21824"/>
            <a:ext cx="2133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F4078-DFB5-459B-ADEA-C62EBE6AABB0}" type="slidenum">
              <a:rPr lang="en-CA" smtClean="0"/>
              <a:t>‹#›</a:t>
            </a:fld>
            <a:endParaRPr lang="en-CA"/>
          </a:p>
        </p:txBody>
      </p:sp>
      <p:sp>
        <p:nvSpPr>
          <p:cNvPr id="59" name="Oval 58"/>
          <p:cNvSpPr/>
          <p:nvPr/>
        </p:nvSpPr>
        <p:spPr>
          <a:xfrm>
            <a:off x="685800" y="152400"/>
            <a:ext cx="914400" cy="9144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381000" y="1206500"/>
            <a:ext cx="457200" cy="457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3" name="Oval 62"/>
          <p:cNvSpPr/>
          <p:nvPr/>
        </p:nvSpPr>
        <p:spPr>
          <a:xfrm>
            <a:off x="685800" y="914400"/>
            <a:ext cx="355600" cy="3556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47700" y="1143000"/>
            <a:ext cx="431800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457200" y="0"/>
            <a:ext cx="762000" cy="762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6" name="Oval 65"/>
          <p:cNvSpPr/>
          <p:nvPr/>
        </p:nvSpPr>
        <p:spPr>
          <a:xfrm>
            <a:off x="1714500" y="0"/>
            <a:ext cx="355600" cy="3556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7" name="Oval 66"/>
          <p:cNvSpPr/>
          <p:nvPr/>
        </p:nvSpPr>
        <p:spPr>
          <a:xfrm>
            <a:off x="1676400" y="228600"/>
            <a:ext cx="431800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2019300" y="304800"/>
            <a:ext cx="203200" cy="203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1028700" y="1524000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0" name="Oval 69"/>
          <p:cNvSpPr/>
          <p:nvPr/>
        </p:nvSpPr>
        <p:spPr>
          <a:xfrm>
            <a:off x="88900" y="10668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1" name="Oval 70"/>
          <p:cNvSpPr/>
          <p:nvPr/>
        </p:nvSpPr>
        <p:spPr>
          <a:xfrm>
            <a:off x="914400" y="1752600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2" name="Oval 71"/>
          <p:cNvSpPr/>
          <p:nvPr/>
        </p:nvSpPr>
        <p:spPr>
          <a:xfrm>
            <a:off x="0" y="12446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3" name="Oval 72"/>
          <p:cNvSpPr/>
          <p:nvPr/>
        </p:nvSpPr>
        <p:spPr>
          <a:xfrm>
            <a:off x="152400" y="1092200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304800" y="10668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7" name="Oval 76"/>
          <p:cNvSpPr/>
          <p:nvPr/>
        </p:nvSpPr>
        <p:spPr>
          <a:xfrm rot="6197586" flipV="1">
            <a:off x="7932464" y="5568366"/>
            <a:ext cx="914400" cy="9144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0" name="Oval 79"/>
          <p:cNvSpPr/>
          <p:nvPr/>
        </p:nvSpPr>
        <p:spPr>
          <a:xfrm rot="6197586" flipV="1">
            <a:off x="8633992" y="4734233"/>
            <a:ext cx="457200" cy="457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1" name="Oval 80"/>
          <p:cNvSpPr/>
          <p:nvPr/>
        </p:nvSpPr>
        <p:spPr>
          <a:xfrm rot="6197586" flipV="1">
            <a:off x="8292676" y="4953384"/>
            <a:ext cx="355600" cy="3556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2" name="Oval 81"/>
          <p:cNvSpPr/>
          <p:nvPr/>
        </p:nvSpPr>
        <p:spPr>
          <a:xfrm rot="6197586" flipV="1">
            <a:off x="8514131" y="4976607"/>
            <a:ext cx="431800" cy="431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3" name="Oval 82"/>
          <p:cNvSpPr/>
          <p:nvPr/>
        </p:nvSpPr>
        <p:spPr>
          <a:xfrm rot="6197586" flipV="1">
            <a:off x="7856272" y="5295370"/>
            <a:ext cx="762000" cy="762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4" name="Oval 83"/>
          <p:cNvSpPr/>
          <p:nvPr/>
        </p:nvSpPr>
        <p:spPr>
          <a:xfrm rot="6197586" flipV="1">
            <a:off x="199818" y="5914818"/>
            <a:ext cx="216774" cy="216774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5" name="Oval 84"/>
          <p:cNvSpPr/>
          <p:nvPr/>
        </p:nvSpPr>
        <p:spPr>
          <a:xfrm rot="6197586" flipV="1">
            <a:off x="7387699" y="5767494"/>
            <a:ext cx="431800" cy="431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6" name="Oval 85"/>
          <p:cNvSpPr/>
          <p:nvPr/>
        </p:nvSpPr>
        <p:spPr>
          <a:xfrm rot="6197586" flipV="1">
            <a:off x="7412357" y="6095509"/>
            <a:ext cx="203200" cy="203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7" name="Oval 86"/>
          <p:cNvSpPr/>
          <p:nvPr/>
        </p:nvSpPr>
        <p:spPr>
          <a:xfrm rot="6197586" flipV="1">
            <a:off x="7638907" y="6462226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8" name="Oval 87"/>
          <p:cNvSpPr/>
          <p:nvPr/>
        </p:nvSpPr>
        <p:spPr>
          <a:xfrm rot="6197586" flipV="1">
            <a:off x="8607584" y="43843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9" name="Oval 88"/>
          <p:cNvSpPr/>
          <p:nvPr/>
        </p:nvSpPr>
        <p:spPr>
          <a:xfrm rot="6197586" flipV="1">
            <a:off x="7887663" y="6403551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0" name="Oval 89"/>
          <p:cNvSpPr/>
          <p:nvPr/>
        </p:nvSpPr>
        <p:spPr>
          <a:xfrm rot="6197586" flipV="1">
            <a:off x="8801061" y="4338664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1" name="Oval 90"/>
          <p:cNvSpPr/>
          <p:nvPr/>
        </p:nvSpPr>
        <p:spPr>
          <a:xfrm rot="6197586" flipV="1">
            <a:off x="8617702" y="445193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2" name="Oval 91"/>
          <p:cNvSpPr/>
          <p:nvPr/>
        </p:nvSpPr>
        <p:spPr>
          <a:xfrm rot="6197586" flipV="1">
            <a:off x="8557941" y="4594415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5" name="Oval 94"/>
          <p:cNvSpPr/>
          <p:nvPr/>
        </p:nvSpPr>
        <p:spPr>
          <a:xfrm rot="6197586" flipV="1">
            <a:off x="243115" y="6241508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6" name="Oval 95"/>
          <p:cNvSpPr/>
          <p:nvPr/>
        </p:nvSpPr>
        <p:spPr>
          <a:xfrm rot="6197586" flipV="1">
            <a:off x="436592" y="6195872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7" name="Oval 96"/>
          <p:cNvSpPr/>
          <p:nvPr/>
        </p:nvSpPr>
        <p:spPr>
          <a:xfrm rot="6197586" flipV="1">
            <a:off x="253233" y="6309147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8" name="Oval 97"/>
          <p:cNvSpPr/>
          <p:nvPr/>
        </p:nvSpPr>
        <p:spPr>
          <a:xfrm rot="6197586" flipV="1">
            <a:off x="193472" y="6451623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200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Font typeface="Wingdings" pitchFamily="2" charset="2"/>
        <a:buChar char="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14350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06450" indent="-228600" algn="l" defTabSz="914400" rtl="0" eaLnBrk="1" latinLnBrk="0" hangingPunct="1">
        <a:spcBef>
          <a:spcPts val="1000"/>
        </a:spcBef>
        <a:buFont typeface="Wingdings" pitchFamily="2" charset="2"/>
        <a:buChar char="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089025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ts val="1000"/>
        </a:spcBef>
        <a:buFont typeface="Wingdings" pitchFamily="2" charset="2"/>
        <a:buChar char="l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600200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defTabSz="914400" rtl="0" eaLnBrk="1" latinLnBrk="0" hangingPunct="1">
        <a:spcBef>
          <a:spcPts val="1000"/>
        </a:spcBef>
        <a:buFont typeface="Wingdings" pitchFamily="2" charset="2"/>
        <a:buChar char="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defTabSz="914400" rtl="0" eaLnBrk="1" latinLnBrk="0" hangingPunct="1">
        <a:spcBef>
          <a:spcPts val="1000"/>
        </a:spcBef>
        <a:buFont typeface="Wingdings" pitchFamily="2" charset="2"/>
        <a:buChar char="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dirty="0" err="1" smtClean="0"/>
              <a:t>L'approche</a:t>
            </a:r>
            <a:r>
              <a:rPr lang="en-CA" dirty="0" smtClean="0"/>
              <a:t> </a:t>
            </a:r>
            <a:r>
              <a:rPr lang="en-CA" dirty="0" err="1" smtClean="0"/>
              <a:t>actionnelle</a:t>
            </a:r>
            <a:r>
              <a:rPr lang="en-CA" dirty="0" smtClean="0"/>
              <a:t>? Where do I start? 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B5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2632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Course outline for next year?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Unit 1: </a:t>
            </a:r>
            <a:r>
              <a:rPr lang="en-CA" dirty="0" err="1" smtClean="0"/>
              <a:t>Moi</a:t>
            </a:r>
            <a:r>
              <a:rPr lang="en-CA" dirty="0"/>
              <a:t>_</a:t>
            </a:r>
            <a:r>
              <a:rPr lang="en-CA" dirty="0" smtClean="0"/>
              <a:t>“Super-star</a:t>
            </a:r>
            <a:r>
              <a:rPr lang="en-CA" dirty="0" smtClean="0"/>
              <a:t>”  </a:t>
            </a:r>
          </a:p>
          <a:p>
            <a:pPr lvl="1"/>
            <a:r>
              <a:rPr lang="en-CA" dirty="0" smtClean="0"/>
              <a:t>Ex: Fill out a form, talk about yourself, your interests, your personality and your family and </a:t>
            </a:r>
            <a:r>
              <a:rPr lang="en-CA" dirty="0" smtClean="0"/>
              <a:t>friends, fill out a social media  profile. </a:t>
            </a:r>
            <a:endParaRPr lang="en-CA" dirty="0" smtClean="0"/>
          </a:p>
          <a:p>
            <a:r>
              <a:rPr lang="en-CA" dirty="0" smtClean="0"/>
              <a:t>Unit 2: Mon voyage: </a:t>
            </a:r>
            <a:r>
              <a:rPr lang="en-CA" dirty="0" err="1" smtClean="0"/>
              <a:t>J’explore</a:t>
            </a:r>
            <a:r>
              <a:rPr lang="en-CA" dirty="0" smtClean="0"/>
              <a:t> le monde francophone </a:t>
            </a:r>
          </a:p>
          <a:p>
            <a:pPr lvl="1"/>
            <a:r>
              <a:rPr lang="en-CA" dirty="0" smtClean="0"/>
              <a:t>Plan a trip, go shopping, to a restaurant, write an email and make a phone call to a friend.  </a:t>
            </a:r>
          </a:p>
          <a:p>
            <a:r>
              <a:rPr lang="en-CA" dirty="0" smtClean="0"/>
              <a:t>Unit 3:  Mon </a:t>
            </a:r>
            <a:r>
              <a:rPr lang="en-CA" dirty="0" err="1" smtClean="0"/>
              <a:t>emploi</a:t>
            </a:r>
            <a:r>
              <a:rPr lang="en-CA" dirty="0" smtClean="0"/>
              <a:t> à mi-temps </a:t>
            </a:r>
          </a:p>
          <a:p>
            <a:pPr lvl="1"/>
            <a:r>
              <a:rPr lang="en-CA" dirty="0" smtClean="0"/>
              <a:t>Write a letter, go through a simple interview, make a formal phone call. 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7" name="Action Button: Custom 6">
            <a:hlinkClick r:id="" action="ppaction://hlinkshowjump?jump=nextslide" highlightClick="1"/>
          </p:cNvPr>
          <p:cNvSpPr/>
          <p:nvPr/>
        </p:nvSpPr>
        <p:spPr>
          <a:xfrm>
            <a:off x="2267744" y="3573016"/>
            <a:ext cx="5400600" cy="1008112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033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Mon voyage (beta mode)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students plan a trip to a francophone city. </a:t>
            </a:r>
          </a:p>
          <a:p>
            <a:r>
              <a:rPr lang="en-CA" dirty="0" smtClean="0"/>
              <a:t>The unit follows what they would do from booking a ticket, to being on the plane, to exploring the city, dining and writing emails and postcards. </a:t>
            </a:r>
          </a:p>
          <a:p>
            <a:pPr lvl="1"/>
            <a:r>
              <a:rPr lang="en-CA" dirty="0" smtClean="0"/>
              <a:t>Includes grammar points from current grade 9 curriculum  (for now).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4858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Step 2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Scaffolding learning and gradual release.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2698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301824" y="3068960"/>
            <a:ext cx="7086600" cy="1471612"/>
          </a:xfrm>
        </p:spPr>
        <p:txBody>
          <a:bodyPr>
            <a:normAutofit fontScale="90000"/>
          </a:bodyPr>
          <a:lstStyle/>
          <a:p>
            <a:r>
              <a:rPr lang="en-CA" sz="3100" dirty="0" smtClean="0"/>
              <a:t>“It </a:t>
            </a:r>
            <a:r>
              <a:rPr lang="en-CA" sz="3100" dirty="0"/>
              <a:t>is important to note that adopting an action-oriented approach </a:t>
            </a:r>
            <a:r>
              <a:rPr lang="en-CA" sz="31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does not mean </a:t>
            </a:r>
            <a:r>
              <a:rPr lang="en-CA" sz="3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abandoning </a:t>
            </a:r>
            <a:r>
              <a:rPr lang="en-CA" sz="31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presentations and dialogues </a:t>
            </a:r>
            <a:r>
              <a:rPr lang="en-CA" sz="3100" dirty="0"/>
              <a:t>that have been a part of the communicative </a:t>
            </a:r>
            <a:r>
              <a:rPr lang="en-CA" sz="3100" dirty="0" smtClean="0"/>
              <a:t>approach</a:t>
            </a:r>
            <a:r>
              <a:rPr lang="en-CA" sz="3100" dirty="0"/>
              <a:t>. </a:t>
            </a:r>
            <a:r>
              <a:rPr lang="en-CA" sz="31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These activities are a critical part of the scaffolding and practice </a:t>
            </a:r>
            <a:r>
              <a:rPr lang="en-CA" sz="3100" dirty="0"/>
              <a:t>that is </a:t>
            </a:r>
            <a:br>
              <a:rPr lang="en-CA" sz="3100" dirty="0"/>
            </a:br>
            <a:r>
              <a:rPr lang="en-CA" sz="3100" dirty="0"/>
              <a:t>necessary to enable students to acquire new vocabulary and facility with the </a:t>
            </a:r>
            <a:r>
              <a:rPr lang="en-CA" sz="3100" dirty="0" smtClean="0"/>
              <a:t>language”. 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5824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Learning goal: </a:t>
            </a:r>
            <a:br>
              <a:rPr lang="en-CA" dirty="0" smtClean="0"/>
            </a:br>
            <a:r>
              <a:rPr lang="en-CA" dirty="0" smtClean="0"/>
              <a:t>Order at a restaurant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Scaffold learning: </a:t>
            </a:r>
          </a:p>
          <a:p>
            <a:pPr lvl="1"/>
            <a:r>
              <a:rPr lang="en-CA" dirty="0" smtClean="0"/>
              <a:t>Vocabulary/structure development</a:t>
            </a:r>
          </a:p>
          <a:p>
            <a:pPr lvl="1"/>
            <a:r>
              <a:rPr lang="en-CA" dirty="0" smtClean="0"/>
              <a:t>Practice together</a:t>
            </a:r>
          </a:p>
          <a:p>
            <a:pPr lvl="1"/>
            <a:r>
              <a:rPr lang="en-CA" dirty="0" smtClean="0"/>
              <a:t>Repetition.   </a:t>
            </a:r>
          </a:p>
          <a:p>
            <a:r>
              <a:rPr lang="en-CA" dirty="0" smtClean="0"/>
              <a:t>Gradual release</a:t>
            </a:r>
          </a:p>
          <a:p>
            <a:pPr lvl="1"/>
            <a:r>
              <a:rPr lang="en-CA" dirty="0" smtClean="0"/>
              <a:t>Dialogue(s) </a:t>
            </a:r>
          </a:p>
          <a:p>
            <a:pPr lvl="1"/>
            <a:r>
              <a:rPr lang="en-CA" dirty="0" smtClean="0"/>
              <a:t>Info-gap </a:t>
            </a:r>
          </a:p>
          <a:p>
            <a:pPr lvl="1"/>
            <a:r>
              <a:rPr lang="en-CA" dirty="0" smtClean="0"/>
              <a:t>Discussions 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706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AutoNum type="arabicParenR"/>
            </a:pPr>
            <a:r>
              <a:rPr lang="en-CA" dirty="0" smtClean="0"/>
              <a:t>Dialogue </a:t>
            </a:r>
          </a:p>
          <a:p>
            <a:pPr marL="342900" indent="-342900">
              <a:buAutoNum type="arabicParenR"/>
            </a:pPr>
            <a:r>
              <a:rPr lang="en-CA" dirty="0" smtClean="0"/>
              <a:t>Info-gap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07704" y="1124744"/>
            <a:ext cx="7086600" cy="1472184"/>
          </a:xfrm>
        </p:spPr>
        <p:txBody>
          <a:bodyPr/>
          <a:lstStyle/>
          <a:p>
            <a:r>
              <a:rPr lang="en-CA" dirty="0" smtClean="0"/>
              <a:t>Try it out with a partner.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445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Step 3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Action-Oriented Approach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6642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Learning goal: </a:t>
            </a:r>
            <a:br>
              <a:rPr lang="en-CA" dirty="0"/>
            </a:br>
            <a:r>
              <a:rPr lang="en-CA" dirty="0"/>
              <a:t>Order at a restaurant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 The class is set as restaurant «Chez </a:t>
            </a:r>
            <a:r>
              <a:rPr lang="en-CA" dirty="0" err="1" smtClean="0"/>
              <a:t>Pandurevic</a:t>
            </a:r>
            <a:r>
              <a:rPr lang="en-CA" dirty="0" smtClean="0"/>
              <a:t>»</a:t>
            </a:r>
          </a:p>
          <a:p>
            <a:r>
              <a:rPr lang="en-CA" dirty="0" smtClean="0"/>
              <a:t>I play the waitress and we use different menus. </a:t>
            </a:r>
          </a:p>
          <a:p>
            <a:pPr lvl="1"/>
            <a:r>
              <a:rPr lang="en-CA" dirty="0" smtClean="0"/>
              <a:t>Students chat (in French) as if at a restaurant. </a:t>
            </a:r>
            <a:endParaRPr lang="en-CA" dirty="0"/>
          </a:p>
          <a:p>
            <a:pPr lvl="1"/>
            <a:endParaRPr lang="en-CA" dirty="0" smtClean="0"/>
          </a:p>
          <a:p>
            <a:pPr marL="285750" lvl="1" indent="0">
              <a:buNone/>
            </a:pPr>
            <a:r>
              <a:rPr lang="en-CA" dirty="0" smtClean="0"/>
              <a:t>***Note: My students are seated in groups of 4 or 5. </a:t>
            </a:r>
          </a:p>
        </p:txBody>
      </p:sp>
    </p:spTree>
    <p:extLst>
      <p:ext uri="{BB962C8B-B14F-4D97-AF65-F5344CB8AC3E}">
        <p14:creationId xmlns:p14="http://schemas.microsoft.com/office/powerpoint/2010/main" val="398816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Step 4 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Assessment and Evaluation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902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Ideas on how to assess and evaluate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Create fair criteria WITH students. </a:t>
            </a:r>
          </a:p>
          <a:p>
            <a:r>
              <a:rPr lang="en-CA" dirty="0" smtClean="0"/>
              <a:t>The criteria is clear. </a:t>
            </a:r>
          </a:p>
          <a:p>
            <a:r>
              <a:rPr lang="en-CA" dirty="0" smtClean="0"/>
              <a:t>Peer-assessment.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485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What is </a:t>
            </a:r>
            <a:r>
              <a:rPr lang="en-CA" dirty="0" err="1" smtClean="0"/>
              <a:t>l’approche</a:t>
            </a:r>
            <a:r>
              <a:rPr lang="en-CA" dirty="0" smtClean="0"/>
              <a:t> </a:t>
            </a:r>
            <a:r>
              <a:rPr lang="en-CA" dirty="0" err="1" smtClean="0"/>
              <a:t>actionnelle</a:t>
            </a:r>
            <a:r>
              <a:rPr lang="en-CA" dirty="0" smtClean="0"/>
              <a:t>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7704856" cy="4680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2000" dirty="0"/>
              <a:t>The “action-oriented approach” focuses on </a:t>
            </a:r>
            <a:r>
              <a:rPr lang="en-CA" sz="2000" dirty="0" smtClean="0"/>
              <a:t>learning functional </a:t>
            </a:r>
            <a:r>
              <a:rPr lang="en-CA" sz="2000" dirty="0"/>
              <a:t>language related to accomplishing real-life tasks. This approach views students </a:t>
            </a:r>
            <a:r>
              <a:rPr lang="en-CA" sz="2000" dirty="0" smtClean="0"/>
              <a:t>as </a:t>
            </a:r>
            <a:r>
              <a:rPr lang="en-CA" sz="2000" dirty="0"/>
              <a:t>“social agents” who use “acts of speech” to interact with others in order to complete </a:t>
            </a:r>
            <a:r>
              <a:rPr lang="en-CA" sz="2000" dirty="0" smtClean="0"/>
              <a:t>tasks that </a:t>
            </a:r>
            <a:r>
              <a:rPr lang="en-CA" sz="2000" dirty="0"/>
              <a:t>involve a “purposeful action … to achieve a given result in the context of a </a:t>
            </a:r>
            <a:r>
              <a:rPr lang="en-CA" sz="2000" dirty="0" smtClean="0"/>
              <a:t>problem to </a:t>
            </a:r>
            <a:r>
              <a:rPr lang="en-CA" sz="2000" dirty="0"/>
              <a:t>be solved, an obligation to fulfil or an objective to be achieved” (CEFR, 2001, p. 10).</a:t>
            </a:r>
          </a:p>
        </p:txBody>
      </p:sp>
    </p:spTree>
    <p:extLst>
      <p:ext uri="{BB962C8B-B14F-4D97-AF65-F5344CB8AC3E}">
        <p14:creationId xmlns:p14="http://schemas.microsoft.com/office/powerpoint/2010/main" val="39546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60648"/>
            <a:ext cx="6629400" cy="1143000"/>
          </a:xfrm>
        </p:spPr>
        <p:txBody>
          <a:bodyPr>
            <a:normAutofit/>
          </a:bodyPr>
          <a:lstStyle/>
          <a:p>
            <a:r>
              <a:rPr lang="en-CA" sz="2800" dirty="0" smtClean="0"/>
              <a:t>Example of my class’ rubric</a:t>
            </a:r>
            <a:endParaRPr lang="en-CA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165389"/>
              </p:ext>
            </p:extLst>
          </p:nvPr>
        </p:nvGraphicFramePr>
        <p:xfrm>
          <a:off x="611559" y="1196752"/>
          <a:ext cx="8136905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7381"/>
                <a:gridCol w="1627381"/>
                <a:gridCol w="1627381"/>
                <a:gridCol w="1627381"/>
                <a:gridCol w="1627381"/>
              </a:tblGrid>
              <a:tr h="626976">
                <a:tc>
                  <a:txBody>
                    <a:bodyPr/>
                    <a:lstStyle/>
                    <a:p>
                      <a:r>
                        <a:rPr lang="en-CA" dirty="0" smtClean="0"/>
                        <a:t>Criteria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Level 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Level 2</a:t>
                      </a:r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Level 3</a:t>
                      </a:r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Level 4</a:t>
                      </a:r>
                    </a:p>
                    <a:p>
                      <a:endParaRPr lang="en-CA" dirty="0"/>
                    </a:p>
                  </a:txBody>
                  <a:tcPr/>
                </a:tc>
              </a:tr>
              <a:tr h="7751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b="1" dirty="0" smtClean="0"/>
                        <a:t>Understanding of</a:t>
                      </a:r>
                      <a:r>
                        <a:rPr lang="en-CA" sz="1200" b="1" baseline="0" dirty="0" smtClean="0"/>
                        <a:t> what the other person is saying.</a:t>
                      </a:r>
                      <a:endParaRPr lang="en-CA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No understanding of questions</a:t>
                      </a:r>
                      <a:r>
                        <a:rPr lang="en-CA" sz="1200" baseline="0" dirty="0" smtClean="0"/>
                        <a:t> or message. Parts must be translated in order to understand. 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Questions have to be repeated</a:t>
                      </a:r>
                      <a:r>
                        <a:rPr lang="en-CA" sz="1200" baseline="0" dirty="0" smtClean="0"/>
                        <a:t> or paraphrased several times. Student slowly responds. 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Questions have to be paraphrased.</a:t>
                      </a:r>
                      <a:r>
                        <a:rPr lang="en-CA" sz="1200" baseline="0" dirty="0" smtClean="0"/>
                        <a:t> Response time is quick. 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Easily</a:t>
                      </a:r>
                      <a:r>
                        <a:rPr lang="en-CA" sz="1200" baseline="0" dirty="0" smtClean="0"/>
                        <a:t> understands questions and what the other person is saying. Responds quickly. </a:t>
                      </a:r>
                      <a:endParaRPr lang="en-CA" sz="1200" dirty="0"/>
                    </a:p>
                  </a:txBody>
                  <a:tcPr/>
                </a:tc>
              </a:tr>
              <a:tr h="7751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b="1" dirty="0" smtClean="0"/>
                        <a:t>Fluidity </a:t>
                      </a:r>
                    </a:p>
                    <a:p>
                      <a:endParaRPr lang="en-C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Student requires constant prompting to complete sentences. 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Flow</a:t>
                      </a:r>
                      <a:r>
                        <a:rPr lang="en-CA" sz="1200" baseline="0" dirty="0" smtClean="0"/>
                        <a:t> of speech is staggered and message is hard to grasp. 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Flow of speech is slightly</a:t>
                      </a:r>
                      <a:r>
                        <a:rPr lang="en-CA" sz="1200" baseline="0" dirty="0" smtClean="0"/>
                        <a:t> hindered but the message is communicated clearly. 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Student shows confidence in using the language. Speaks clear</a:t>
                      </a:r>
                      <a:r>
                        <a:rPr lang="en-CA" sz="1200" baseline="0" dirty="0" smtClean="0"/>
                        <a:t> and loud. </a:t>
                      </a:r>
                      <a:endParaRPr lang="en-CA" sz="1200" dirty="0"/>
                    </a:p>
                  </a:txBody>
                  <a:tcPr/>
                </a:tc>
              </a:tr>
              <a:tr h="775117">
                <a:tc>
                  <a:txBody>
                    <a:bodyPr/>
                    <a:lstStyle/>
                    <a:p>
                      <a:r>
                        <a:rPr lang="en-CA" sz="1200" b="1" dirty="0" smtClean="0"/>
                        <a:t>Content</a:t>
                      </a:r>
                      <a:endParaRPr lang="en-C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Student gives very brief answers. Doesn’t</a:t>
                      </a:r>
                      <a:r>
                        <a:rPr lang="en-CA" sz="1200" baseline="0" dirty="0" smtClean="0"/>
                        <a:t> always answer to what the other person is saying. 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Student’s answer</a:t>
                      </a:r>
                      <a:r>
                        <a:rPr lang="en-CA" sz="1200" baseline="0" dirty="0" smtClean="0"/>
                        <a:t> responds to part of the question.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Student</a:t>
                      </a:r>
                      <a:r>
                        <a:rPr lang="en-CA" sz="1200" baseline="0" dirty="0" smtClean="0"/>
                        <a:t> responds in accordance to context but lacks detail. 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The student answers the question fully</a:t>
                      </a:r>
                      <a:r>
                        <a:rPr lang="en-CA" sz="1200" baseline="0" dirty="0" smtClean="0"/>
                        <a:t> or replies in an appropriate way. </a:t>
                      </a:r>
                      <a:endParaRPr lang="en-CA" sz="1200" dirty="0"/>
                    </a:p>
                  </a:txBody>
                  <a:tcPr/>
                </a:tc>
              </a:tr>
              <a:tr h="775117">
                <a:tc>
                  <a:txBody>
                    <a:bodyPr/>
                    <a:lstStyle/>
                    <a:p>
                      <a:r>
                        <a:rPr lang="en-CA" sz="1200" b="1" dirty="0" smtClean="0"/>
                        <a:t>Correctness</a:t>
                      </a:r>
                      <a:r>
                        <a:rPr lang="en-CA" sz="1200" b="1" baseline="0" dirty="0" smtClean="0"/>
                        <a:t> of language structures.</a:t>
                      </a:r>
                      <a:endParaRPr lang="en-C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Very difficult to understand due to errors</a:t>
                      </a:r>
                      <a:r>
                        <a:rPr lang="en-CA" sz="1200" baseline="0" dirty="0" smtClean="0"/>
                        <a:t> in vocabulary and structures. Lots of vocabulary missing. 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Speech is difficult</a:t>
                      </a:r>
                      <a:r>
                        <a:rPr lang="en-CA" sz="1200" baseline="0" dirty="0" smtClean="0"/>
                        <a:t> to understand as the structures contain many errors and vocabulary is missing. 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Is easily understood despite some errors in structure</a:t>
                      </a:r>
                      <a:r>
                        <a:rPr lang="en-CA" sz="1200" baseline="0" dirty="0" smtClean="0"/>
                        <a:t> and vocabulary. 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Easy</a:t>
                      </a:r>
                      <a:r>
                        <a:rPr lang="en-CA" sz="1200" baseline="0" dirty="0" smtClean="0"/>
                        <a:t> to understand.  The few errors, if any, do not hinder comprehension.. </a:t>
                      </a:r>
                      <a:endParaRPr lang="en-CA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43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Learning goal: </a:t>
            </a:r>
            <a:br>
              <a:rPr lang="en-CA" dirty="0"/>
            </a:br>
            <a:r>
              <a:rPr lang="en-CA" dirty="0"/>
              <a:t>Order at a restaurant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Evaluate students as they order. </a:t>
            </a:r>
          </a:p>
          <a:p>
            <a:r>
              <a:rPr lang="en-CA" dirty="0" smtClean="0"/>
              <a:t>Could be done one-on-one, in pairs or in groups. </a:t>
            </a:r>
          </a:p>
          <a:p>
            <a:endParaRPr lang="en-CA" dirty="0"/>
          </a:p>
          <a:p>
            <a:r>
              <a:rPr lang="en-CA" dirty="0" smtClean="0"/>
              <a:t>Modification: to challenge the students, ask them to order a pizza instead.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4808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106806"/>
            <a:ext cx="6629400" cy="1143000"/>
          </a:xfrm>
        </p:spPr>
        <p:txBody>
          <a:bodyPr/>
          <a:lstStyle/>
          <a:p>
            <a:r>
              <a:rPr lang="en-CA" dirty="0" smtClean="0"/>
              <a:t>Resources: </a:t>
            </a:r>
            <a:endParaRPr lang="en-CA" dirty="0"/>
          </a:p>
        </p:txBody>
      </p:sp>
      <p:pic>
        <p:nvPicPr>
          <p:cNvPr id="1026" name="Picture 2" descr="http://scolaire.groupemodulo.com/DATA/ITEM/28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720" y="776214"/>
            <a:ext cx="2520280" cy="323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batnerbookstore.com/media/catalog/product/cache/1/image/9df78eab33525d08d6e5fb8d27136e95/9/7/9781927548189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66" r="-3438" b="27366"/>
          <a:stretch/>
        </p:blipFill>
        <p:spPr bwMode="auto">
          <a:xfrm>
            <a:off x="6003844" y="4013199"/>
            <a:ext cx="3277276" cy="284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teachersdiscovery.com/media/catalog/product/cache/10/small_image/213x/9df78eab33525d08d6e5fb8d27136e95/import/wl/Large/B1101_1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16" r="2425" b="12927"/>
          <a:stretch/>
        </p:blipFill>
        <p:spPr bwMode="auto">
          <a:xfrm>
            <a:off x="2830168" y="1281134"/>
            <a:ext cx="3804686" cy="284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www.envolee.com/uploads/787_p17631765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903212"/>
            <a:ext cx="2302835" cy="2982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extranet.editis.com/it-yonixweb/IMAGES/330/P2/9782190333953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0229"/>
            <a:ext cx="2987824" cy="4197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975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Learning goal:</a:t>
            </a:r>
          </a:p>
          <a:p>
            <a:r>
              <a:rPr lang="en-CA" dirty="0" smtClean="0"/>
              <a:t>Ask for directions</a:t>
            </a:r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51720" y="1124744"/>
            <a:ext cx="6546304" cy="1472184"/>
          </a:xfrm>
        </p:spPr>
        <p:txBody>
          <a:bodyPr/>
          <a:lstStyle/>
          <a:p>
            <a:r>
              <a:rPr lang="en-CA" dirty="0" smtClean="0"/>
              <a:t>Another activity?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7539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4"/>
          <a:stretch/>
        </p:blipFill>
        <p:spPr bwMode="auto">
          <a:xfrm>
            <a:off x="1069167" y="397088"/>
            <a:ext cx="6624736" cy="6063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67544" y="6454170"/>
            <a:ext cx="8316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/>
              <a:t>http://www.curriculum.org/storage/30/1370607618/FSL-module-3.pdf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8951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Setting the stage</a:t>
            </a:r>
          </a:p>
          <a:p>
            <a:r>
              <a:rPr lang="en-CA" dirty="0" smtClean="0"/>
              <a:t>Scaffolding learning</a:t>
            </a:r>
          </a:p>
          <a:p>
            <a:r>
              <a:rPr lang="en-CA" dirty="0" smtClean="0"/>
              <a:t>Action-oriented learning</a:t>
            </a:r>
          </a:p>
          <a:p>
            <a:r>
              <a:rPr lang="en-CA" dirty="0" smtClean="0"/>
              <a:t>Assessment and evaluation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3888" y="5517232"/>
            <a:ext cx="3672409" cy="1263682"/>
          </a:xfrm>
        </p:spPr>
        <p:txBody>
          <a:bodyPr>
            <a:normAutofit/>
          </a:bodyPr>
          <a:lstStyle/>
          <a:p>
            <a:r>
              <a:rPr lang="en-CA" sz="1400" dirty="0"/>
              <a:t>http://www.curriculum.org/storage/30/1370607618/FSL-module-3.pdf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Putting it into practice…</a:t>
            </a:r>
            <a:endParaRPr lang="en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772816"/>
            <a:ext cx="3168352" cy="3534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262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Providing an authentic social context</a:t>
            </a:r>
            <a:endParaRPr lang="en-C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What do our students like to do?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8413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Step 1</a:t>
            </a:r>
            <a:endParaRPr lang="en-C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Setting the stage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39235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48" y="1268760"/>
            <a:ext cx="9118073" cy="4286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552" y="6021288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A Guide to Reflective Practice </a:t>
            </a:r>
          </a:p>
          <a:p>
            <a:r>
              <a:rPr lang="en-CA" dirty="0"/>
              <a:t>for Core French </a:t>
            </a:r>
            <a:r>
              <a:rPr lang="en-CA" dirty="0" smtClean="0"/>
              <a:t>Teachers </a:t>
            </a:r>
            <a:r>
              <a:rPr lang="en-CA" dirty="0"/>
              <a:t>: Module 3 The Action-Oriented Approach</a:t>
            </a:r>
          </a:p>
        </p:txBody>
      </p:sp>
    </p:spTree>
    <p:extLst>
      <p:ext uri="{BB962C8B-B14F-4D97-AF65-F5344CB8AC3E}">
        <p14:creationId xmlns:p14="http://schemas.microsoft.com/office/powerpoint/2010/main" val="254383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052736"/>
            <a:ext cx="3384376" cy="3332984"/>
          </a:xfrm>
        </p:spPr>
        <p:txBody>
          <a:bodyPr/>
          <a:lstStyle/>
          <a:p>
            <a:r>
              <a:rPr lang="en-CA" sz="3600" dirty="0" smtClean="0"/>
              <a:t>What are some other authentic situations our students might find themselves in. </a:t>
            </a:r>
            <a:endParaRPr lang="en-CA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980728"/>
            <a:ext cx="3528392" cy="352839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Think, pair, share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24121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960194"/>
              </p:ext>
            </p:extLst>
          </p:nvPr>
        </p:nvGraphicFramePr>
        <p:xfrm>
          <a:off x="0" y="44624"/>
          <a:ext cx="9144000" cy="6741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4572000"/>
              </a:tblGrid>
              <a:tr h="1123560">
                <a:tc>
                  <a:txBody>
                    <a:bodyPr/>
                    <a:lstStyle/>
                    <a:p>
                      <a:r>
                        <a:rPr lang="en-CA" sz="3200" dirty="0" smtClean="0"/>
                        <a:t>Learning</a:t>
                      </a:r>
                      <a:r>
                        <a:rPr lang="en-CA" sz="3200" baseline="0" dirty="0" smtClean="0"/>
                        <a:t> goal</a:t>
                      </a:r>
                      <a:endParaRPr lang="en-C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800" dirty="0" smtClean="0"/>
                        <a:t>Authentic</a:t>
                      </a:r>
                      <a:r>
                        <a:rPr lang="en-CA" sz="2800" baseline="0" dirty="0" smtClean="0"/>
                        <a:t> situation</a:t>
                      </a:r>
                      <a:endParaRPr lang="en-C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Action-oriented</a:t>
                      </a:r>
                      <a:r>
                        <a:rPr lang="en-CA" baseline="0" dirty="0" smtClean="0"/>
                        <a:t> task</a:t>
                      </a:r>
                      <a:endParaRPr lang="en-CA" dirty="0"/>
                    </a:p>
                  </a:txBody>
                  <a:tcPr/>
                </a:tc>
              </a:tr>
              <a:tr h="1123562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1123562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1123562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1123562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1123562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49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My students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Want to learn French to….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 smtClean="0"/>
              <a:t>Travel. </a:t>
            </a:r>
          </a:p>
          <a:p>
            <a:r>
              <a:rPr lang="en-CA" dirty="0" smtClean="0"/>
              <a:t>Get a better job. </a:t>
            </a:r>
          </a:p>
          <a:p>
            <a:r>
              <a:rPr lang="en-CA" dirty="0" smtClean="0"/>
              <a:t>Make friends.</a:t>
            </a:r>
          </a:p>
          <a:p>
            <a:r>
              <a:rPr lang="en-CA" dirty="0" smtClean="0"/>
              <a:t>Understand books and movies in French. 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16200000">
            <a:off x="3249389" y="1943299"/>
            <a:ext cx="3429000" cy="639762"/>
          </a:xfrm>
        </p:spPr>
        <p:txBody>
          <a:bodyPr/>
          <a:lstStyle/>
          <a:p>
            <a:r>
              <a:rPr lang="en-CA" dirty="0" smtClean="0"/>
              <a:t>Like to….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92080" y="404664"/>
            <a:ext cx="3422848" cy="3429000"/>
          </a:xfrm>
        </p:spPr>
        <p:txBody>
          <a:bodyPr/>
          <a:lstStyle/>
          <a:p>
            <a:r>
              <a:rPr lang="en-CA" sz="1300" dirty="0" smtClean="0"/>
              <a:t>Watch television and movies. </a:t>
            </a:r>
          </a:p>
          <a:p>
            <a:r>
              <a:rPr lang="en-CA" sz="1300" dirty="0" smtClean="0"/>
              <a:t>Play video games. </a:t>
            </a:r>
          </a:p>
          <a:p>
            <a:r>
              <a:rPr lang="en-CA" sz="1300" dirty="0" smtClean="0"/>
              <a:t>Use social media and their cell phones. </a:t>
            </a:r>
          </a:p>
          <a:p>
            <a:r>
              <a:rPr lang="en-CA" sz="1300" dirty="0" smtClean="0"/>
              <a:t>Read. </a:t>
            </a:r>
          </a:p>
          <a:p>
            <a:r>
              <a:rPr lang="en-CA" sz="1300" dirty="0" smtClean="0"/>
              <a:t>Hang out with friends </a:t>
            </a:r>
          </a:p>
          <a:p>
            <a:r>
              <a:rPr lang="en-CA" dirty="0" smtClean="0"/>
              <a:t>Eat </a:t>
            </a:r>
            <a:endParaRPr lang="en-CA" dirty="0"/>
          </a:p>
        </p:txBody>
      </p:sp>
      <p:pic>
        <p:nvPicPr>
          <p:cNvPr id="2050" name="Picture 2" descr="http://developmentallearningcenter.org/wp-content/uploads/2011/09/preschool-children-playing-clip-art-i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279210"/>
            <a:ext cx="8269785" cy="1510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120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bbles">
  <a:themeElements>
    <a:clrScheme name="Bubbles">
      <a:dk1>
        <a:srgbClr val="0C002C"/>
      </a:dk1>
      <a:lt1>
        <a:srgbClr val="FFFFFF"/>
      </a:lt1>
      <a:dk2>
        <a:srgbClr val="236626"/>
      </a:dk2>
      <a:lt2>
        <a:srgbClr val="D7C8FE"/>
      </a:lt2>
      <a:accent1>
        <a:srgbClr val="4203E7"/>
      </a:accent1>
      <a:accent2>
        <a:srgbClr val="842F73"/>
      </a:accent2>
      <a:accent3>
        <a:srgbClr val="7532A8"/>
      </a:accent3>
      <a:accent4>
        <a:srgbClr val="F7A107"/>
      </a:accent4>
      <a:accent5>
        <a:srgbClr val="C86DCF"/>
      </a:accent5>
      <a:accent6>
        <a:srgbClr val="E6B500"/>
      </a:accent6>
      <a:hlink>
        <a:srgbClr val="FFDE66"/>
      </a:hlink>
      <a:folHlink>
        <a:srgbClr val="D490C5"/>
      </a:folHlink>
    </a:clrScheme>
    <a:fontScheme name="Bubbles">
      <a:majorFont>
        <a:latin typeface="Impact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mic Sans M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Bubb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85000"/>
                <a:satMod val="150000"/>
              </a:schemeClr>
            </a:gs>
            <a:gs pos="35000">
              <a:schemeClr val="phClr">
                <a:tint val="70000"/>
                <a:shade val="90000"/>
                <a:alpha val="85000"/>
                <a:satMod val="200000"/>
              </a:schemeClr>
            </a:gs>
            <a:gs pos="100000">
              <a:schemeClr val="phClr">
                <a:tint val="90000"/>
                <a:shade val="100000"/>
                <a:alpha val="85000"/>
                <a:satMod val="25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40000"/>
                <a:satMod val="115000"/>
              </a:schemeClr>
            </a:gs>
            <a:gs pos="8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150000"/>
              </a:schemeClr>
            </a:gs>
          </a:gsLst>
          <a:lin ang="7800000" scaled="0"/>
        </a:gra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4450" cap="flat" cmpd="sng" algn="ctr">
          <a:solidFill>
            <a:schemeClr val="phClr">
              <a:alpha val="80000"/>
              <a:satMod val="110000"/>
            </a:schemeClr>
          </a:solidFill>
          <a:prstDash val="solid"/>
        </a:ln>
        <a:ln w="63500" cap="flat" cmpd="sng" algn="ctr">
          <a:solidFill>
            <a:schemeClr val="phClr">
              <a:alpha val="80000"/>
              <a:satMod val="115000"/>
            </a:schemeClr>
          </a:solidFill>
          <a:prstDash val="solid"/>
        </a:ln>
      </a:lnStyleLst>
      <a:effectStyleLst>
        <a:effectStyle>
          <a:effectLst>
            <a:innerShdw blurRad="50800" dist="25400" dir="13500000">
              <a:srgbClr val="FFFFFF">
                <a:alpha val="75000"/>
              </a:srgbClr>
            </a:innerShdw>
          </a:effectLst>
        </a:effectStyle>
        <a:effectStyle>
          <a:effectLst>
            <a:innerShdw blurRad="76200" dist="25400" dir="13500000">
              <a:srgbClr val="FFFFFF">
                <a:alpha val="75000"/>
              </a:srgbClr>
            </a:innerShdw>
            <a:reflection blurRad="63500" stA="35000" endPos="35000" dist="12700" dir="5400000" sy="-100000" rotWithShape="0"/>
          </a:effectLst>
        </a:effectStyle>
        <a:effectStyle>
          <a:effectLst>
            <a:reflection blurRad="63500" stA="35000" endPos="35000" dist="12700" dir="5400000" sy="-100000" rotWithShape="0"/>
          </a:effectLst>
          <a:scene3d>
            <a:camera prst="orthographicFront">
              <a:rot lat="0" lon="0" rev="0"/>
            </a:camera>
            <a:lightRig rig="balanced" dir="bl">
              <a:rot lat="0" lon="0" rev="7800000"/>
            </a:lightRig>
          </a:scene3d>
          <a:sp3d prstMaterial="translucentPowder">
            <a:bevelT h="50800"/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80000"/>
                <a:satMod val="125000"/>
              </a:schemeClr>
            </a:gs>
            <a:gs pos="100000">
              <a:schemeClr val="phClr">
                <a:tint val="100000"/>
                <a:satMod val="125000"/>
                <a:lumOff val="40000"/>
                <a:lumMod val="100000"/>
              </a:schemeClr>
            </a:gs>
          </a:gsLst>
          <a:lin ang="7800000" scaled="1"/>
        </a:gradFill>
        <a:gradFill rotWithShape="1">
          <a:gsLst>
            <a:gs pos="0">
              <a:schemeClr val="phClr">
                <a:shade val="95000"/>
                <a:lumMod val="95000"/>
              </a:schemeClr>
            </a:gs>
            <a:gs pos="60000">
              <a:schemeClr val="phClr">
                <a:satMod val="125000"/>
                <a:lumOff val="10000"/>
                <a:lumMod val="100000"/>
              </a:schemeClr>
            </a:gs>
            <a:gs pos="100000">
              <a:schemeClr val="phClr">
                <a:shade val="95000"/>
                <a:satMod val="135000"/>
                <a:lumOff val="50000"/>
                <a:lumMod val="100000"/>
              </a:schemeClr>
            </a:gs>
          </a:gsLst>
          <a:lin ang="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Bubbles</Template>
  <TotalTime>467</TotalTime>
  <Words>818</Words>
  <Application>Microsoft Office PowerPoint</Application>
  <PresentationFormat>On-screen Show (4:3)</PresentationFormat>
  <Paragraphs>111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Bubbles</vt:lpstr>
      <vt:lpstr> L'approche actionnelle? Where do I start?  </vt:lpstr>
      <vt:lpstr>What is l’approche actionnelle?</vt:lpstr>
      <vt:lpstr>Putting it into practice…</vt:lpstr>
      <vt:lpstr>Providing an authentic social context</vt:lpstr>
      <vt:lpstr>Step 1</vt:lpstr>
      <vt:lpstr>PowerPoint Presentation</vt:lpstr>
      <vt:lpstr>What are some other authentic situations our students might find themselves in. </vt:lpstr>
      <vt:lpstr>PowerPoint Presentation</vt:lpstr>
      <vt:lpstr>My students</vt:lpstr>
      <vt:lpstr>Course outline for next year?</vt:lpstr>
      <vt:lpstr>Mon voyage (beta mode)</vt:lpstr>
      <vt:lpstr>Step 2</vt:lpstr>
      <vt:lpstr>“It is important to note that adopting an action-oriented approach does not mean abandoning presentations and dialogues that have been a part of the communicative approach. These activities are a critical part of the scaffolding and practice that is  necessary to enable students to acquire new vocabulary and facility with the language”.  </vt:lpstr>
      <vt:lpstr>Learning goal:  Order at a restaurant </vt:lpstr>
      <vt:lpstr>Try it out with a partner. </vt:lpstr>
      <vt:lpstr>Step 3</vt:lpstr>
      <vt:lpstr>Learning goal:  Order at a restaurant </vt:lpstr>
      <vt:lpstr>Step 4 </vt:lpstr>
      <vt:lpstr>Ideas on how to assess and evaluate</vt:lpstr>
      <vt:lpstr>Example of my class’ rubric</vt:lpstr>
      <vt:lpstr>Learning goal:  Order at a restaurant </vt:lpstr>
      <vt:lpstr>Resources: </vt:lpstr>
      <vt:lpstr>Another activity?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L'approche actionnelle? Where do I start?</dc:title>
  <dc:creator>Maja</dc:creator>
  <cp:lastModifiedBy>Maja</cp:lastModifiedBy>
  <cp:revision>49</cp:revision>
  <dcterms:created xsi:type="dcterms:W3CDTF">2014-03-26T01:13:37Z</dcterms:created>
  <dcterms:modified xsi:type="dcterms:W3CDTF">2014-03-26T20:00:24Z</dcterms:modified>
</cp:coreProperties>
</file>